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7" r:id="rId3"/>
    <p:sldId id="256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751C-9910-3F45-A380-FF6FD8F74D41}" type="datetimeFigureOut">
              <a:rPr lang="en-US" smtClean="0"/>
              <a:pPr/>
              <a:t>8/11/2016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3663-D47B-AD47-B380-B4B77E927A3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999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B248D-C04A-2247-82A2-135010AAE9EF}" type="datetimeFigureOut">
              <a:rPr lang="en-US" smtClean="0"/>
              <a:pPr/>
              <a:t>8/11/2016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D8AC6-53BD-0545-A810-7FDF5FB90DE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246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E833A63F-6E18-3E4E-8F74-EAA4270B57D3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73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066BEC55-3AE1-B844-B031-750967495524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5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0A9EE32-48F2-1243-8B0B-01022FBFAEF0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8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ne_ylabanner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49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2224405"/>
            <a:ext cx="11460480" cy="10979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3596400"/>
            <a:ext cx="11460480" cy="2448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4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2044C330-EA56-AD48-A39F-454656FA8CD1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5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549D03B3-3559-5C4A-99FC-49A01443490A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20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A50F6BF8-F4E7-394F-810E-EC14353F0A01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5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2BAB925-EFCC-FB49-8BC1-7992B9E32F8C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9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F77BB7A1-3B67-534E-A70F-A78327B76374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24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153EF757-5B91-164B-B615-598384F0C445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48520" y="6356350"/>
            <a:ext cx="848360" cy="365125"/>
          </a:xfrm>
          <a:prstGeom prst="rect">
            <a:avLst/>
          </a:prstGeom>
        </p:spPr>
        <p:txBody>
          <a:bodyPr/>
          <a:lstStyle/>
          <a:p>
            <a:fld id="{D9CA8604-4AC0-0940-BE5C-C88459DABC90}" type="datetime1">
              <a:rPr lang="en-US" smtClean="0"/>
              <a:pPr/>
              <a:t>8/11/2016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68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920" y="365125"/>
            <a:ext cx="11460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920" y="1825625"/>
            <a:ext cx="11460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920" y="6356350"/>
            <a:ext cx="5222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61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7055-89BD-4265-8C54-591E3A4433A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kane_alakulma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53344" y="5833872"/>
            <a:ext cx="143865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us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DC007F"/>
                </a:solidFill>
              </a:rPr>
              <a:t>Kansalaisneuvonta</a:t>
            </a:r>
            <a:r>
              <a:rPr lang="fi-FI" dirty="0" smtClean="0"/>
              <a:t> neuvoo oikeaan julkiseen palveluun</a:t>
            </a:r>
            <a:br>
              <a:rPr lang="fi-FI" dirty="0" smtClean="0"/>
            </a:br>
            <a:r>
              <a:rPr lang="fi-FI" dirty="0" smtClean="0"/>
              <a:t>ja neuvoo palveluiden käytössä.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920" y="3420000"/>
            <a:ext cx="11460480" cy="201168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DC007F"/>
              </a:buClr>
            </a:pPr>
            <a:r>
              <a:rPr lang="fi-FI" smtClean="0"/>
              <a:t>Kansalaisneuvonnassa </a:t>
            </a:r>
            <a:r>
              <a:rPr lang="fi-FI" dirty="0" smtClean="0"/>
              <a:t>ei voi saada vireille viranomaisasioita </a:t>
            </a:r>
            <a:br>
              <a:rPr lang="fi-FI" dirty="0" smtClean="0"/>
            </a:br>
            <a:r>
              <a:rPr lang="fi-FI" dirty="0" smtClean="0"/>
              <a:t>– sen sijaan opastamme sinut oikean viranomaisen luokse.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Julkiset palvelut siirtyvät verkkoon ja toimivat yhä enenevässä määrin sähköisinä.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Itsepalvelu lisääntyy ja vierailtavat asiakaspalvelupisteet toimivat yhä harvempien ulottuvilla. 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Osa väestöstä tarvitsee apua asiointiin. Kirjastot ovat tehneet loistavaa työtä opastaessaan</a:t>
            </a:r>
            <a:br>
              <a:rPr lang="fi-FI" dirty="0" smtClean="0"/>
            </a:br>
            <a:r>
              <a:rPr lang="fi-FI" dirty="0" smtClean="0"/>
              <a:t>kansalaisia asiakaspäätteillä ja asiakkaiden omilla tietokoneilla.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" y="5711425"/>
            <a:ext cx="10292080" cy="96210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lIns="324000" tIns="324000" rIns="324000" bIns="324000" rtlCol="0" anchor="ctr">
            <a:spAutoFit/>
          </a:bodyPr>
          <a:lstStyle/>
          <a:p>
            <a:pPr algn="ctr"/>
            <a:r>
              <a:rPr lang="fi-FI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Kansalaisneuvontaan voi ottaa yhteyttä sekä kirjastovirkailija että kansalainen itse.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63742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k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988185"/>
            <a:ext cx="5181600" cy="4351338"/>
          </a:xfrm>
        </p:spPr>
        <p:txBody>
          <a:bodyPr/>
          <a:lstStyle/>
          <a:p>
            <a:pPr>
              <a:buClr>
                <a:srgbClr val="DC007F"/>
              </a:buClr>
            </a:pPr>
            <a:r>
              <a:rPr lang="fi-FI" dirty="0" smtClean="0"/>
              <a:t>Kansalaisneuvonnan palvelut</a:t>
            </a:r>
            <a:br>
              <a:rPr lang="fi-FI" dirty="0" smtClean="0"/>
            </a:br>
            <a:r>
              <a:rPr lang="fi-FI" dirty="0" smtClean="0"/>
              <a:t>ovat maksuttomia.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Kyselyihin vastataan suomen, ruotsin ja englannin kielellä.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Kansalaisneuvonta palvelee maanantaista </a:t>
            </a:r>
            <a:r>
              <a:rPr lang="fi-FI" dirty="0" smtClean="0">
                <a:solidFill>
                  <a:srgbClr val="000000"/>
                </a:solidFill>
              </a:rPr>
              <a:t>perjantaihin klo</a:t>
            </a:r>
            <a:r>
              <a:rPr lang="fi-FI" dirty="0" smtClean="0">
                <a:solidFill>
                  <a:srgbClr val="DC007F"/>
                </a:solidFill>
              </a:rPr>
              <a:t> 8–21</a:t>
            </a:r>
            <a:br>
              <a:rPr lang="fi-FI" dirty="0" smtClean="0">
                <a:solidFill>
                  <a:srgbClr val="DC007F"/>
                </a:solidFill>
              </a:rPr>
            </a:br>
            <a:r>
              <a:rPr lang="fi-FI" dirty="0" smtClean="0"/>
              <a:t>ja lauantaisin klo </a:t>
            </a:r>
            <a:r>
              <a:rPr lang="fi-FI" dirty="0" smtClean="0">
                <a:solidFill>
                  <a:srgbClr val="DC007F"/>
                </a:solidFill>
              </a:rPr>
              <a:t>9–15</a:t>
            </a:r>
            <a:r>
              <a:rPr lang="fi-FI" dirty="0" smtClean="0"/>
              <a:t>.</a:t>
            </a:r>
          </a:p>
          <a:p>
            <a:pPr>
              <a:buClr>
                <a:srgbClr val="DC007F"/>
              </a:buClr>
            </a:pPr>
            <a:r>
              <a:rPr lang="fi-FI" smtClean="0"/>
              <a:t>Kansalaisneuvonnan osoite on </a:t>
            </a:r>
            <a:r>
              <a:rPr lang="fi-FI" smtClean="0">
                <a:solidFill>
                  <a:srgbClr val="DC007F"/>
                </a:solidFill>
              </a:rPr>
              <a:t>www.kansalaisneuvonta.fi</a:t>
            </a:r>
            <a:endParaRPr lang="fi-FI" dirty="0">
              <a:solidFill>
                <a:srgbClr val="DC007F"/>
              </a:solidFill>
            </a:endParaRPr>
          </a:p>
        </p:txBody>
      </p:sp>
      <p:pic>
        <p:nvPicPr>
          <p:cNvPr id="11" name="Picture 10" descr="ch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96" y="629920"/>
            <a:ext cx="1132840" cy="1132840"/>
          </a:xfrm>
          <a:prstGeom prst="rect">
            <a:avLst/>
          </a:prstGeom>
        </p:spPr>
      </p:pic>
      <p:pic>
        <p:nvPicPr>
          <p:cNvPr id="12" name="Picture 11" descr="em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879" y="629920"/>
            <a:ext cx="1129000" cy="1132840"/>
          </a:xfrm>
          <a:prstGeom prst="rect">
            <a:avLst/>
          </a:prstGeom>
        </p:spPr>
      </p:pic>
      <p:pic>
        <p:nvPicPr>
          <p:cNvPr id="13" name="Picture 12" descr="et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610" y="629920"/>
            <a:ext cx="1132840" cy="1132840"/>
          </a:xfrm>
          <a:prstGeom prst="rect">
            <a:avLst/>
          </a:prstGeom>
        </p:spPr>
      </p:pic>
      <p:pic>
        <p:nvPicPr>
          <p:cNvPr id="14" name="Picture 13" descr="lom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53" y="629920"/>
            <a:ext cx="1132840" cy="1132840"/>
          </a:xfrm>
          <a:prstGeom prst="rect">
            <a:avLst/>
          </a:prstGeom>
        </p:spPr>
      </p:pic>
      <p:pic>
        <p:nvPicPr>
          <p:cNvPr id="17" name="Picture 16" descr="kane_alakulma_val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3344" y="5833872"/>
            <a:ext cx="143865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ust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987200"/>
            <a:ext cx="5181600" cy="4351338"/>
          </a:xfrm>
        </p:spPr>
        <p:txBody>
          <a:bodyPr/>
          <a:lstStyle/>
          <a:p>
            <a:pPr>
              <a:buClr>
                <a:srgbClr val="DC007F"/>
              </a:buClr>
            </a:pPr>
            <a:r>
              <a:rPr lang="fi-FI" dirty="0" smtClean="0"/>
              <a:t>Kansalaisneuvonnan palvelut</a:t>
            </a:r>
            <a:br>
              <a:rPr lang="fi-FI" dirty="0" smtClean="0"/>
            </a:br>
            <a:r>
              <a:rPr lang="fi-FI" dirty="0" smtClean="0"/>
              <a:t>ovat maksuttomia.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Kyselyihin vastataan suomen, ruotsin ja englannin kielellä.</a:t>
            </a:r>
          </a:p>
          <a:p>
            <a:pPr>
              <a:buClr>
                <a:srgbClr val="DC007F"/>
              </a:buClr>
            </a:pPr>
            <a:r>
              <a:rPr lang="fi-FI" dirty="0" smtClean="0"/>
              <a:t>Kansalaisneuvonta palvelee maanantaista perjantaihin klo </a:t>
            </a:r>
            <a:r>
              <a:rPr lang="fi-FI" dirty="0" smtClean="0">
                <a:solidFill>
                  <a:srgbClr val="DC007F"/>
                </a:solidFill>
              </a:rPr>
              <a:t>8–21</a:t>
            </a:r>
            <a:br>
              <a:rPr lang="fi-FI" dirty="0" smtClean="0">
                <a:solidFill>
                  <a:srgbClr val="DC007F"/>
                </a:solidFill>
              </a:rPr>
            </a:br>
            <a:r>
              <a:rPr lang="fi-FI" dirty="0" smtClean="0"/>
              <a:t>ja lauantaisin klo </a:t>
            </a:r>
            <a:r>
              <a:rPr lang="fi-FI" dirty="0" smtClean="0">
                <a:solidFill>
                  <a:srgbClr val="DC007F"/>
                </a:solidFill>
              </a:rPr>
              <a:t>9–15</a:t>
            </a:r>
            <a:r>
              <a:rPr lang="fi-FI" dirty="0" smtClean="0"/>
              <a:t>.</a:t>
            </a:r>
          </a:p>
          <a:p>
            <a:r>
              <a:rPr lang="fi-FI"/>
              <a:t>Kansalaisneuvonnan osoite on </a:t>
            </a:r>
            <a:r>
              <a:rPr lang="fi-FI">
                <a:solidFill>
                  <a:srgbClr val="DC007F"/>
                </a:solidFill>
              </a:rPr>
              <a:t>www.kansalaisneuvonta.fi</a:t>
            </a:r>
          </a:p>
          <a:p>
            <a:endParaRPr lang="fi-FI" dirty="0"/>
          </a:p>
        </p:txBody>
      </p:sp>
      <p:pic>
        <p:nvPicPr>
          <p:cNvPr id="11" name="Picture 10" descr="uk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  <p:pic>
        <p:nvPicPr>
          <p:cNvPr id="12" name="Picture 11" descr="ch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96" y="629920"/>
            <a:ext cx="1132840" cy="1132840"/>
          </a:xfrm>
          <a:prstGeom prst="rect">
            <a:avLst/>
          </a:prstGeom>
        </p:spPr>
      </p:pic>
      <p:pic>
        <p:nvPicPr>
          <p:cNvPr id="13" name="Picture 12" descr="em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879" y="629920"/>
            <a:ext cx="1129000" cy="1132840"/>
          </a:xfrm>
          <a:prstGeom prst="rect">
            <a:avLst/>
          </a:prstGeom>
        </p:spPr>
      </p:pic>
      <p:pic>
        <p:nvPicPr>
          <p:cNvPr id="14" name="Picture 13" descr="et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610" y="629920"/>
            <a:ext cx="1132840" cy="1132840"/>
          </a:xfrm>
          <a:prstGeom prst="rect">
            <a:avLst/>
          </a:prstGeom>
        </p:spPr>
      </p:pic>
      <p:pic>
        <p:nvPicPr>
          <p:cNvPr id="15" name="Picture 14" descr="lomak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53" y="629920"/>
            <a:ext cx="1132840" cy="1132840"/>
          </a:xfrm>
          <a:prstGeom prst="rect">
            <a:avLst/>
          </a:prstGeom>
        </p:spPr>
      </p:pic>
      <p:pic>
        <p:nvPicPr>
          <p:cNvPr id="16" name="Picture 15" descr="kane_alakulma_val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3344" y="5833872"/>
            <a:ext cx="143865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DC007F"/>
                </a:solidFill>
              </a:rPr>
              <a:t>Kansalaisneuvonta</a:t>
            </a:r>
            <a:r>
              <a:rPr lang="fi-FI" dirty="0" smtClean="0"/>
              <a:t> neuvoo oikeaan julkiseen palveluun</a:t>
            </a:r>
            <a:br>
              <a:rPr lang="fi-FI" dirty="0" smtClean="0"/>
            </a:br>
            <a:r>
              <a:rPr lang="fi-FI" dirty="0" smtClean="0"/>
              <a:t>ja neuvoo palveluiden käytössä. 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5920" y="3420001"/>
            <a:ext cx="11460480" cy="1558400"/>
          </a:xfrm>
        </p:spPr>
        <p:txBody>
          <a:bodyPr>
            <a:normAutofit/>
          </a:bodyPr>
          <a:lstStyle/>
          <a:p>
            <a:pPr>
              <a:buClr>
                <a:srgbClr val="DC007F"/>
              </a:buClr>
            </a:pPr>
            <a:r>
              <a:rPr lang="fi-FI" sz="2000" smtClean="0"/>
              <a:t>Kansalaisneuvonnassa </a:t>
            </a:r>
            <a:r>
              <a:rPr lang="fi-FI" sz="2000" dirty="0" smtClean="0"/>
              <a:t>ei voi saada vireille viranomaisasioita</a:t>
            </a:r>
            <a:br>
              <a:rPr lang="fi-FI" sz="2000" dirty="0" smtClean="0"/>
            </a:br>
            <a:r>
              <a:rPr lang="fi-FI" sz="2000" dirty="0" smtClean="0"/>
              <a:t>– sen sijaan opastamme sinut oikean viranomaisen luokse.</a:t>
            </a:r>
          </a:p>
          <a:p>
            <a:pPr>
              <a:buClr>
                <a:srgbClr val="DC007F"/>
              </a:buClr>
            </a:pPr>
            <a:r>
              <a:rPr lang="fi-FI" sz="2000" dirty="0" smtClean="0"/>
              <a:t>On helpompi ryhtyä toimeen kun tietää mistä aloittaa.</a:t>
            </a:r>
            <a:endParaRPr lang="fi-FI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" y="5183105"/>
            <a:ext cx="10292080" cy="96210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lIns="324000" tIns="324000" rIns="324000" bIns="324000" rtlCol="0" anchor="ctr">
            <a:spAutoFit/>
          </a:bodyPr>
          <a:lstStyle/>
          <a:p>
            <a:pPr algn="ctr"/>
            <a:r>
              <a:rPr lang="fi-FI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Kansalaisneuvontaan voi ottaa yhteyttä sekä kirjastovirkailija että kansalainen itse.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416185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17DBD121FA8964D9C343E1FC4E5B038" ma:contentTypeVersion="0" ma:contentTypeDescription="Luo uusi asiakirja." ma:contentTypeScope="" ma:versionID="26208264cea89049edfefd65d5532c96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536e91eaf9059a15aae3c6d348476f25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08810E6-6698-4E07-880E-920048FECA48}"/>
</file>

<file path=customXml/itemProps2.xml><?xml version="1.0" encoding="utf-8"?>
<ds:datastoreItem xmlns:ds="http://schemas.openxmlformats.org/officeDocument/2006/customXml" ds:itemID="{5418ED99-6782-4D39-83B2-B67D5E9A91B3}"/>
</file>

<file path=customXml/itemProps3.xml><?xml version="1.0" encoding="utf-8"?>
<ds:datastoreItem xmlns:ds="http://schemas.openxmlformats.org/officeDocument/2006/customXml" ds:itemID="{967D0B62-E7AB-4414-AA80-2760973F1FCC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Kansalaisneuvonta neuvoo oikeaan julkiseen palveluun ja neuvoo palveluiden käytössä.</vt:lpstr>
      <vt:lpstr>PowerPoint Presentation</vt:lpstr>
      <vt:lpstr>PowerPoint Presentation</vt:lpstr>
      <vt:lpstr>PowerPoint Presentation</vt:lpstr>
      <vt:lpstr>Kansalaisneuvonta neuvoo oikeaan julkiseen palveluun ja neuvoo palveluiden käytössä.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Kitchen Helsinki</dc:creator>
  <cp:lastModifiedBy>Kitchen Helsinki</cp:lastModifiedBy>
  <cp:revision>26</cp:revision>
  <dcterms:created xsi:type="dcterms:W3CDTF">2016-04-25T12:46:20Z</dcterms:created>
  <dcterms:modified xsi:type="dcterms:W3CDTF">2016-08-11T07:43:05Z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0x010100417DBD121FA8964D9C343E1FC4E5B038</vt:lpwstr>
  </property>
</Properties>
</file>